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embedTrueTypeFonts="1" saveSubsetFonts="1">
  <p:sldMasterIdLst>
    <p:sldMasterId id="2147483677" r:id="rId1"/>
  </p:sldMasterIdLst>
  <p:notesMasterIdLst>
    <p:notesMasterId r:id="rId9"/>
  </p:notesMasterIdLst>
  <p:sldIdLst>
    <p:sldId id="257" r:id="rId2"/>
    <p:sldId id="262" r:id="rId3"/>
    <p:sldId id="311" r:id="rId4"/>
    <p:sldId id="310" r:id="rId5"/>
    <p:sldId id="309" r:id="rId6"/>
    <p:sldId id="282" r:id="rId7"/>
    <p:sldId id="281" r:id="rId8"/>
  </p:sldIdLst>
  <p:sldSz cx="9144000" cy="5143500" type="screen16x9"/>
  <p:notesSz cx="6858000" cy="9144000"/>
  <p:embeddedFontLst>
    <p:embeddedFont>
      <p:font typeface="Copperplate Gothic Bold" panose="020E0705020206020404" pitchFamily="34" charset="0"/>
      <p:regular r:id="rId10"/>
    </p:embeddedFon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微软雅黑" panose="020B0503020204020204" pitchFamily="34" charset="-122"/>
      <p:regular r:id="rId15"/>
      <p:bold r:id="rId16"/>
    </p:embeddedFont>
    <p:embeddedFont>
      <p:font typeface="黑体" panose="02010609060101010101" pitchFamily="49" charset="-122"/>
      <p:regular r:id="rId17"/>
    </p:embeddedFont>
  </p:embeddedFontLst>
  <p:defaultTextStyle>
    <a:defPPr>
      <a:defRPr lang="zh-CN"/>
    </a:defPPr>
    <a:lvl1pPr marL="0" algn="l" defTabSz="70748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353741" algn="l" defTabSz="70748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707481" algn="l" defTabSz="70748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061222" algn="l" defTabSz="70748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414963" algn="l" defTabSz="70748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1768704" algn="l" defTabSz="70748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122444" algn="l" defTabSz="70748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2476185" algn="l" defTabSz="70748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2829926" algn="l" defTabSz="70748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1" userDrawn="1">
          <p15:clr>
            <a:srgbClr val="A4A3A4"/>
          </p15:clr>
        </p15:guide>
        <p15:guide id="9" pos="7650" userDrawn="1">
          <p15:clr>
            <a:srgbClr val="A4A3A4"/>
          </p15:clr>
        </p15:guide>
        <p15:guide id="11" pos="7015" userDrawn="1">
          <p15:clr>
            <a:srgbClr val="A4A3A4"/>
          </p15:clr>
        </p15:guide>
        <p15:guide id="13" pos="6335" userDrawn="1">
          <p15:clr>
            <a:srgbClr val="A4A3A4"/>
          </p15:clr>
        </p15:guide>
        <p15:guide id="16" orient="horz" pos="2160">
          <p15:clr>
            <a:srgbClr val="A4A3A4"/>
          </p15:clr>
        </p15:guide>
        <p15:guide id="18" pos="2880">
          <p15:clr>
            <a:srgbClr val="A4A3A4"/>
          </p15:clr>
        </p15:guide>
        <p15:guide id="19" pos="204">
          <p15:clr>
            <a:srgbClr val="A4A3A4"/>
          </p15:clr>
        </p15:guide>
        <p15:guide id="20" pos="5556">
          <p15:clr>
            <a:srgbClr val="A4A3A4"/>
          </p15:clr>
        </p15:guide>
        <p15:guide id="21" orient="horz" pos="350">
          <p15:clr>
            <a:srgbClr val="A4A3A4"/>
          </p15:clr>
        </p15:guide>
        <p15:guide id="22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1E6F3"/>
    <a:srgbClr val="8ED2E9"/>
    <a:srgbClr val="0000FF"/>
    <a:srgbClr val="660066"/>
    <a:srgbClr val="404040"/>
    <a:srgbClr val="28A9D6"/>
    <a:srgbClr val="7FCCE7"/>
    <a:srgbClr val="6AC3E2"/>
    <a:srgbClr val="4AB7DC"/>
    <a:srgbClr val="5BBD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84E427A-3D55-4303-BF80-6455036E1DE7}" styleName="主题样式 1 - 强调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00" autoAdjust="0"/>
    <p:restoredTop sz="94659" autoAdjust="0"/>
  </p:normalViewPr>
  <p:slideViewPr>
    <p:cSldViewPr showGuides="1">
      <p:cViewPr varScale="1">
        <p:scale>
          <a:sx n="92" d="100"/>
          <a:sy n="92" d="100"/>
        </p:scale>
        <p:origin x="882" y="90"/>
      </p:cViewPr>
      <p:guideLst>
        <p:guide orient="horz" pos="391"/>
        <p:guide pos="7650"/>
        <p:guide pos="7015"/>
        <p:guide pos="6335"/>
        <p:guide orient="horz" pos="2160"/>
        <p:guide pos="2880"/>
        <p:guide pos="204"/>
        <p:guide pos="5556"/>
        <p:guide orient="horz" pos="350"/>
        <p:guide orient="horz" pos="16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-300"/>
    </p:cViewPr>
  </p:sorterViewPr>
  <p:notesViewPr>
    <p:cSldViewPr showGuides="1">
      <p:cViewPr varScale="1">
        <p:scale>
          <a:sx n="54" d="100"/>
          <a:sy n="54" d="100"/>
        </p:scale>
        <p:origin x="-292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BD7BAD-2227-4ED9-976D-74FC1DE8D0D6}" type="datetimeFigureOut">
              <a:rPr lang="zh-CN" altLang="en-US" smtClean="0"/>
              <a:t>2019/8/9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02BD0B-23ED-4A76-9C99-2E249C5C7E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5139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0748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53741" algn="l" defTabSz="70748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707481" algn="l" defTabSz="70748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61222" algn="l" defTabSz="70748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414963" algn="l" defTabSz="70748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68704" algn="l" defTabSz="70748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122444" algn="l" defTabSz="70748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76185" algn="l" defTabSz="70748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829926" algn="l" defTabSz="70748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63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68849" y="2255"/>
            <a:ext cx="2359356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6243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过渡页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63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 userDrawn="1"/>
        </p:nvCxnSpPr>
        <p:spPr>
          <a:xfrm flipH="1">
            <a:off x="323528" y="4803998"/>
            <a:ext cx="8131340" cy="0"/>
          </a:xfrm>
          <a:prstGeom prst="line">
            <a:avLst/>
          </a:prstGeom>
          <a:ln w="15875">
            <a:solidFill>
              <a:srgbClr val="28A9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 userDrawn="1"/>
        </p:nvGrpSpPr>
        <p:grpSpPr>
          <a:xfrm flipH="1">
            <a:off x="8460472" y="4659982"/>
            <a:ext cx="297836" cy="270000"/>
            <a:chOff x="7019085" y="157473"/>
            <a:chExt cx="3868830" cy="3952255"/>
          </a:xfrm>
        </p:grpSpPr>
        <p:sp>
          <p:nvSpPr>
            <p:cNvPr id="8" name="椭圆 7"/>
            <p:cNvSpPr/>
            <p:nvPr/>
          </p:nvSpPr>
          <p:spPr>
            <a:xfrm>
              <a:off x="8641073" y="157473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 rot="1542857">
              <a:off x="9362925" y="322231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 rot="3085714">
              <a:off x="9941806" y="783873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 rot="7714286">
              <a:off x="9941806" y="2858472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 rot="4628572">
              <a:off x="10263060" y="1450964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 rot="9257143">
              <a:off x="9362925" y="3320114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 rot="6171428">
              <a:off x="10263060" y="2191381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 rot="10800000">
              <a:off x="8641073" y="3484873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 rot="12342857">
              <a:off x="7919220" y="3320114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 rot="13885714">
              <a:off x="7340340" y="2858472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 rot="20057142">
              <a:off x="7919220" y="322231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 rot="15428571">
              <a:off x="7019085" y="2191381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 rot="16971429">
              <a:off x="7019085" y="1450964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 rot="18514286">
              <a:off x="7340340" y="783873"/>
              <a:ext cx="624855" cy="624855"/>
            </a:xfrm>
            <a:prstGeom prst="ellipse">
              <a:avLst/>
            </a:prstGeom>
            <a:solidFill>
              <a:srgbClr val="28A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4" name="直接连接符 23" hidden="1"/>
          <p:cNvCxnSpPr/>
          <p:nvPr userDrawn="1"/>
        </p:nvCxnSpPr>
        <p:spPr>
          <a:xfrm>
            <a:off x="2386225" y="323899"/>
            <a:ext cx="0" cy="393699"/>
          </a:xfrm>
          <a:prstGeom prst="line">
            <a:avLst/>
          </a:prstGeom>
          <a:ln>
            <a:solidFill>
              <a:srgbClr val="28A9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任意多边形 28"/>
          <p:cNvSpPr/>
          <p:nvPr userDrawn="1"/>
        </p:nvSpPr>
        <p:spPr>
          <a:xfrm flipV="1">
            <a:off x="323529" y="267494"/>
            <a:ext cx="1040089" cy="324000"/>
          </a:xfrm>
          <a:custGeom>
            <a:avLst/>
            <a:gdLst>
              <a:gd name="connsiteX0" fmla="*/ 167822 w 1386790"/>
              <a:gd name="connsiteY0" fmla="*/ 524933 h 524933"/>
              <a:gd name="connsiteX1" fmla="*/ 168846 w 1386790"/>
              <a:gd name="connsiteY1" fmla="*/ 524933 h 524933"/>
              <a:gd name="connsiteX2" fmla="*/ 168846 w 1386790"/>
              <a:gd name="connsiteY2" fmla="*/ 14598 h 524933"/>
              <a:gd name="connsiteX3" fmla="*/ 1386790 w 1386790"/>
              <a:gd name="connsiteY3" fmla="*/ 14598 h 524933"/>
              <a:gd name="connsiteX4" fmla="*/ 1386790 w 1386790"/>
              <a:gd name="connsiteY4" fmla="*/ 0 h 524933"/>
              <a:gd name="connsiteX5" fmla="*/ 167822 w 1386790"/>
              <a:gd name="connsiteY5" fmla="*/ 0 h 524933"/>
              <a:gd name="connsiteX6" fmla="*/ 152999 w 1386790"/>
              <a:gd name="connsiteY6" fmla="*/ 0 h 524933"/>
              <a:gd name="connsiteX7" fmla="*/ 152999 w 1386790"/>
              <a:gd name="connsiteY7" fmla="*/ 507260 h 524933"/>
              <a:gd name="connsiteX8" fmla="*/ 107280 w 1386790"/>
              <a:gd name="connsiteY8" fmla="*/ 507260 h 524933"/>
              <a:gd name="connsiteX9" fmla="*/ 107280 w 1386790"/>
              <a:gd name="connsiteY9" fmla="*/ 0 h 524933"/>
              <a:gd name="connsiteX10" fmla="*/ 0 w 1386790"/>
              <a:gd name="connsiteY10" fmla="*/ 0 h 524933"/>
              <a:gd name="connsiteX11" fmla="*/ 0 w 1386790"/>
              <a:gd name="connsiteY11" fmla="*/ 524932 h 524933"/>
              <a:gd name="connsiteX12" fmla="*/ 33834 w 1386790"/>
              <a:gd name="connsiteY12" fmla="*/ 524932 h 524933"/>
              <a:gd name="connsiteX13" fmla="*/ 33834 w 1386790"/>
              <a:gd name="connsiteY13" fmla="*/ 23810 h 524933"/>
              <a:gd name="connsiteX14" fmla="*/ 79553 w 1386790"/>
              <a:gd name="connsiteY14" fmla="*/ 23810 h 524933"/>
              <a:gd name="connsiteX15" fmla="*/ 79553 w 1386790"/>
              <a:gd name="connsiteY15" fmla="*/ 524932 h 524933"/>
              <a:gd name="connsiteX16" fmla="*/ 167822 w 1386790"/>
              <a:gd name="connsiteY16" fmla="*/ 524932 h 524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86790" h="524933">
                <a:moveTo>
                  <a:pt x="167822" y="524933"/>
                </a:moveTo>
                <a:lnTo>
                  <a:pt x="168846" y="524933"/>
                </a:lnTo>
                <a:lnTo>
                  <a:pt x="168846" y="14598"/>
                </a:lnTo>
                <a:lnTo>
                  <a:pt x="1386790" y="14598"/>
                </a:lnTo>
                <a:lnTo>
                  <a:pt x="1386790" y="0"/>
                </a:lnTo>
                <a:lnTo>
                  <a:pt x="167822" y="0"/>
                </a:lnTo>
                <a:lnTo>
                  <a:pt x="152999" y="0"/>
                </a:lnTo>
                <a:lnTo>
                  <a:pt x="152999" y="507260"/>
                </a:lnTo>
                <a:lnTo>
                  <a:pt x="107280" y="507260"/>
                </a:lnTo>
                <a:lnTo>
                  <a:pt x="107280" y="0"/>
                </a:lnTo>
                <a:lnTo>
                  <a:pt x="0" y="0"/>
                </a:lnTo>
                <a:lnTo>
                  <a:pt x="0" y="524932"/>
                </a:lnTo>
                <a:lnTo>
                  <a:pt x="33834" y="524932"/>
                </a:lnTo>
                <a:lnTo>
                  <a:pt x="33834" y="23810"/>
                </a:lnTo>
                <a:lnTo>
                  <a:pt x="79553" y="23810"/>
                </a:lnTo>
                <a:lnTo>
                  <a:pt x="79553" y="524932"/>
                </a:lnTo>
                <a:lnTo>
                  <a:pt x="167822" y="524932"/>
                </a:lnTo>
                <a:close/>
              </a:path>
            </a:pathLst>
          </a:custGeom>
          <a:solidFill>
            <a:srgbClr val="28A9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0747" tIns="35375" rIns="70747" bIns="35375" rtlCol="0" anchor="ctr"/>
          <a:lstStyle/>
          <a:p>
            <a:pPr lvl="0" algn="ctr"/>
            <a:endParaRPr lang="zh-CN" altLang="en-US"/>
          </a:p>
        </p:txBody>
      </p:sp>
      <p:sp>
        <p:nvSpPr>
          <p:cNvPr id="26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414408" y="4689672"/>
            <a:ext cx="405742" cy="212360"/>
          </a:xfrm>
          <a:prstGeom prst="rect">
            <a:avLst/>
          </a:prstGeom>
        </p:spPr>
        <p:txBody>
          <a:bodyPr wrap="square" lIns="0" tIns="0" rIns="0" bIns="0"/>
          <a:lstStyle>
            <a:lvl1pPr algn="ctr"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183D58-648D-4475-BEF8-624F48514A3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323528" y="4799642"/>
            <a:ext cx="424847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Arial" pitchFamily="34" charset="0"/>
              </a:rPr>
              <a:t>计算机网络原理 </a:t>
            </a:r>
            <a:r>
              <a:rPr lang="en-US" altLang="zh-CN" dirty="0" smtClean="0">
                <a:latin typeface="Arial" pitchFamily="34" charset="0"/>
              </a:rPr>
              <a:t>—— </a:t>
            </a:r>
            <a:r>
              <a:rPr lang="zh-CN" altLang="en-US" dirty="0" smtClean="0">
                <a:latin typeface="Arial" pitchFamily="34" charset="0"/>
              </a:rPr>
              <a:t>第</a:t>
            </a:r>
            <a:r>
              <a:rPr lang="en-US" altLang="zh-CN" dirty="0" smtClean="0">
                <a:latin typeface="Arial" pitchFamily="34" charset="0"/>
              </a:rPr>
              <a:t>1</a:t>
            </a:r>
            <a:r>
              <a:rPr lang="zh-CN" altLang="en-US" dirty="0" smtClean="0">
                <a:latin typeface="Arial" pitchFamily="34" charset="0"/>
              </a:rPr>
              <a:t>章</a:t>
            </a:r>
            <a:r>
              <a:rPr lang="zh-CN" altLang="en-US" baseline="0" dirty="0" smtClean="0">
                <a:latin typeface="Arial" pitchFamily="34" charset="0"/>
              </a:rPr>
              <a:t>  </a:t>
            </a:r>
            <a:r>
              <a:rPr lang="en-US" altLang="zh-CN" baseline="0" dirty="0" smtClean="0">
                <a:latin typeface="Arial" pitchFamily="34" charset="0"/>
              </a:rPr>
              <a:t>******</a:t>
            </a:r>
            <a:endParaRPr lang="zh-CN" altLang="en-US" baseline="0" dirty="0">
              <a:latin typeface="Arial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84644" y="14942"/>
            <a:ext cx="2359356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07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707449" y="4753702"/>
            <a:ext cx="405742" cy="212360"/>
          </a:xfrm>
          <a:prstGeom prst="rect">
            <a:avLst/>
          </a:prstGeom>
        </p:spPr>
        <p:txBody>
          <a:bodyPr wrap="square" lIns="0" tIns="0" rIns="0" bIns="0"/>
          <a:lstStyle>
            <a:lvl1pPr algn="ctr"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183D58-648D-4475-BEF8-624F48514A3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36280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81" r:id="rId2"/>
  </p:sldLayoutIdLst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hf hdr="0" ftr="0" dt="0"/>
  <p:txStyles>
    <p:titleStyle>
      <a:lvl1pPr algn="ctr" defTabSz="943286" rtl="0" eaLnBrk="1" latinLnBrk="0" hangingPunct="1">
        <a:spcBef>
          <a:spcPct val="0"/>
        </a:spcBef>
        <a:buNone/>
        <a:defRPr sz="4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3732" indent="-353732" algn="l" defTabSz="943286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66419" indent="-294777" algn="l" defTabSz="943286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79107" indent="-235821" algn="l" defTabSz="94328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50749" indent="-235821" algn="l" defTabSz="943286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22391" indent="-235821" algn="l" defTabSz="943286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594033" indent="-235821" algn="l" defTabSz="943286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065677" indent="-235821" algn="l" defTabSz="943286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37319" indent="-235821" algn="l" defTabSz="943286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08961" indent="-235821" algn="l" defTabSz="943286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43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1643" algn="l" defTabSz="943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43286" algn="l" defTabSz="943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14928" algn="l" defTabSz="943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86570" algn="l" defTabSz="943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58213" algn="l" defTabSz="943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29855" algn="l" defTabSz="943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01498" algn="l" defTabSz="943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773140" algn="l" defTabSz="943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5000">
              <a:srgbClr val="E6E6E6"/>
            </a:gs>
            <a:gs pos="25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211710"/>
            <a:ext cx="9144000" cy="1044118"/>
          </a:xfrm>
          <a:prstGeom prst="rect">
            <a:avLst/>
          </a:prstGeom>
          <a:solidFill>
            <a:srgbClr val="28A9D6"/>
          </a:solidFill>
          <a:ln>
            <a:noFill/>
          </a:ln>
          <a:effectLst/>
        </p:spPr>
        <p:txBody>
          <a:bodyPr vert="horz" wrap="square" lIns="94331" tIns="47165" rIns="94331" bIns="47165" numCol="1" anchor="t" anchorCtr="0" compatLnSpc="1">
            <a:prstTxWarp prst="textNoShape">
              <a:avLst/>
            </a:prstTxWarp>
          </a:bodyPr>
          <a:lstStyle/>
          <a:p>
            <a:endParaRPr lang="zh-CN" altLang="en-US" sz="1900"/>
          </a:p>
        </p:txBody>
      </p:sp>
      <p:cxnSp>
        <p:nvCxnSpPr>
          <p:cNvPr id="25" name="直接连接符 24"/>
          <p:cNvCxnSpPr/>
          <p:nvPr/>
        </p:nvCxnSpPr>
        <p:spPr>
          <a:xfrm>
            <a:off x="0" y="3280209"/>
            <a:ext cx="9144000" cy="0"/>
          </a:xfrm>
          <a:prstGeom prst="line">
            <a:avLst/>
          </a:prstGeom>
          <a:ln w="19050">
            <a:solidFill>
              <a:srgbClr val="28A9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1" y="3596607"/>
            <a:ext cx="3240000" cy="9506"/>
          </a:xfrm>
          <a:prstGeom prst="line">
            <a:avLst/>
          </a:prstGeom>
          <a:ln w="3175">
            <a:solidFill>
              <a:srgbClr val="28A9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1" y="3646321"/>
            <a:ext cx="3240000" cy="9506"/>
          </a:xfrm>
          <a:prstGeom prst="line">
            <a:avLst/>
          </a:prstGeom>
          <a:ln w="3175">
            <a:solidFill>
              <a:srgbClr val="28A9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1" y="3696037"/>
            <a:ext cx="3240000" cy="9506"/>
          </a:xfrm>
          <a:prstGeom prst="line">
            <a:avLst/>
          </a:prstGeom>
          <a:ln w="3175">
            <a:solidFill>
              <a:srgbClr val="28A9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5904000" y="3596607"/>
            <a:ext cx="3240000" cy="9506"/>
          </a:xfrm>
          <a:prstGeom prst="line">
            <a:avLst/>
          </a:prstGeom>
          <a:ln w="3175">
            <a:solidFill>
              <a:srgbClr val="28A9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5904000" y="3646321"/>
            <a:ext cx="3240000" cy="9506"/>
          </a:xfrm>
          <a:prstGeom prst="line">
            <a:avLst/>
          </a:prstGeom>
          <a:ln w="3175">
            <a:solidFill>
              <a:srgbClr val="28A9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5904000" y="3696037"/>
            <a:ext cx="3240000" cy="9506"/>
          </a:xfrm>
          <a:prstGeom prst="line">
            <a:avLst/>
          </a:prstGeom>
          <a:ln w="3175">
            <a:solidFill>
              <a:srgbClr val="28A9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275856" y="3435846"/>
            <a:ext cx="2556136" cy="379217"/>
          </a:xfrm>
          <a:prstGeom prst="rect">
            <a:avLst/>
          </a:prstGeom>
          <a:noFill/>
        </p:spPr>
        <p:txBody>
          <a:bodyPr wrap="square" lIns="70747" tIns="35375" rIns="70747" bIns="35375" rtlCol="0">
            <a:spAutoFit/>
          </a:bodyPr>
          <a:lstStyle/>
          <a:p>
            <a:r>
              <a:rPr lang="zh-CN" altLang="en-US" sz="2000" dirty="0" smtClean="0">
                <a:latin typeface="Arial" pitchFamily="34" charset="0"/>
                <a:ea typeface="黑体" pitchFamily="49" charset="-122"/>
                <a:cs typeface="Arial" pitchFamily="34" charset="0"/>
              </a:rPr>
              <a:t>授课教师：</a:t>
            </a:r>
            <a:endParaRPr lang="zh-CN" altLang="en-US" sz="2000" dirty="0">
              <a:latin typeface="Arial" pitchFamily="34" charset="0"/>
              <a:ea typeface="黑体" pitchFamily="49" charset="-122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59732" y="2410603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bg1"/>
                </a:solidFill>
                <a:latin typeface="Arial" pitchFamily="34" charset="0"/>
                <a:ea typeface="黑体" pitchFamily="49" charset="-122"/>
                <a:cs typeface="Arial" pitchFamily="34" charset="0"/>
              </a:rPr>
              <a:t>第</a:t>
            </a:r>
            <a:r>
              <a:rPr lang="en-US" altLang="zh-CN" sz="3600" dirty="0" smtClean="0">
                <a:solidFill>
                  <a:schemeClr val="bg1"/>
                </a:solidFill>
                <a:latin typeface="Arial" pitchFamily="34" charset="0"/>
                <a:ea typeface="黑体" pitchFamily="49" charset="-122"/>
                <a:cs typeface="Arial" pitchFamily="34" charset="0"/>
              </a:rPr>
              <a:t>1</a:t>
            </a:r>
            <a:r>
              <a:rPr lang="zh-CN" altLang="en-US" sz="3600" dirty="0" smtClean="0">
                <a:solidFill>
                  <a:schemeClr val="bg1"/>
                </a:solidFill>
                <a:latin typeface="Arial" pitchFamily="34" charset="0"/>
                <a:ea typeface="黑体" pitchFamily="49" charset="-122"/>
                <a:cs typeface="Arial" pitchFamily="34" charset="0"/>
              </a:rPr>
              <a:t>章  章节名称</a:t>
            </a:r>
            <a:endParaRPr lang="zh-CN" altLang="en-US" sz="3600" dirty="0">
              <a:solidFill>
                <a:schemeClr val="bg1"/>
              </a:solidFill>
              <a:latin typeface="Arial" pitchFamily="34" charset="0"/>
              <a:ea typeface="黑体" pitchFamily="49" charset="-122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79712" y="1203598"/>
            <a:ext cx="4824536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dist"/>
            <a:r>
              <a:rPr lang="zh-CN" alt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  <a:cs typeface="Arial" pitchFamily="34" charset="0"/>
              </a:rPr>
              <a:t>计算机网络原理</a:t>
            </a:r>
            <a:endParaRPr lang="zh-CN" altLang="en-US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ea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83728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850" y="123478"/>
            <a:ext cx="83526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Arial" pitchFamily="34" charset="0"/>
                <a:ea typeface="黑体" pitchFamily="49" charset="-122"/>
                <a:cs typeface="Arial" pitchFamily="34" charset="0"/>
              </a:rPr>
              <a:t>《</a:t>
            </a:r>
            <a:r>
              <a:rPr lang="zh-CN" altLang="en-US" sz="2800" b="1" dirty="0" smtClean="0">
                <a:solidFill>
                  <a:srgbClr val="FF0000"/>
                </a:solidFill>
                <a:latin typeface="Arial" pitchFamily="34" charset="0"/>
                <a:ea typeface="黑体" pitchFamily="49" charset="-122"/>
                <a:cs typeface="Arial" pitchFamily="34" charset="0"/>
              </a:rPr>
              <a:t>计算机网络原理</a:t>
            </a:r>
            <a:r>
              <a:rPr lang="en-US" altLang="zh-CN" sz="2800" b="1" dirty="0" smtClean="0">
                <a:solidFill>
                  <a:srgbClr val="FF0000"/>
                </a:solidFill>
                <a:latin typeface="Arial" pitchFamily="34" charset="0"/>
                <a:ea typeface="黑体" pitchFamily="49" charset="-122"/>
                <a:cs typeface="Arial" pitchFamily="34" charset="0"/>
              </a:rPr>
              <a:t>》</a:t>
            </a:r>
            <a:r>
              <a:rPr lang="zh-CN" altLang="en-US" sz="2800" b="1" dirty="0" smtClean="0">
                <a:solidFill>
                  <a:srgbClr val="FF0000"/>
                </a:solidFill>
                <a:latin typeface="Arial" pitchFamily="34" charset="0"/>
                <a:ea typeface="黑体" pitchFamily="49" charset="-122"/>
                <a:cs typeface="Arial" pitchFamily="34" charset="0"/>
              </a:rPr>
              <a:t>课程介绍</a:t>
            </a:r>
            <a:endParaRPr lang="zh-CN" altLang="en-US" sz="2800" b="1" dirty="0">
              <a:solidFill>
                <a:srgbClr val="FF0000"/>
              </a:solidFill>
              <a:latin typeface="Arial" pitchFamily="34" charset="0"/>
              <a:ea typeface="黑体" pitchFamily="49" charset="-122"/>
              <a:cs typeface="Arial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5183D58-648D-4475-BEF8-624F48514A30}" type="slidenum">
              <a:rPr lang="zh-CN" altLang="en-US" sz="1400" b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pPr/>
              <a:t>1</a:t>
            </a:fld>
            <a:endParaRPr lang="zh-CN" altLang="en-US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5456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5183D58-648D-4475-BEF8-624F48514A30}" type="slidenum">
              <a:rPr lang="zh-CN" altLang="en-US" sz="1400" b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pPr/>
              <a:t>2</a:t>
            </a:fld>
            <a:endParaRPr lang="zh-CN" altLang="en-US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0025499"/>
              </p:ext>
            </p:extLst>
          </p:nvPr>
        </p:nvGraphicFramePr>
        <p:xfrm>
          <a:off x="678832" y="1029959"/>
          <a:ext cx="7786334" cy="3630023"/>
        </p:xfrm>
        <a:graphic>
          <a:graphicData uri="http://schemas.openxmlformats.org/drawingml/2006/table">
            <a:tbl>
              <a:tblPr/>
              <a:tblGrid>
                <a:gridCol w="28291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95715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70030">
                <a:tc>
                  <a:txBody>
                    <a:bodyPr/>
                    <a:lstStyle/>
                    <a:p>
                      <a:pPr indent="152400" algn="ctr">
                        <a:spcAft>
                          <a:spcPts val="0"/>
                        </a:spcAft>
                      </a:pPr>
                      <a:r>
                        <a:rPr lang="zh-CN" sz="1100" kern="100" dirty="0">
                          <a:latin typeface="Arial" pitchFamily="34" charset="0"/>
                          <a:ea typeface="黑体" pitchFamily="49" charset="-122"/>
                          <a:cs typeface="Arial" pitchFamily="34" charset="0"/>
                        </a:rPr>
                        <a:t>章</a:t>
                      </a:r>
                      <a:r>
                        <a:rPr lang="zh-CN" altLang="en-US" sz="1100" kern="100" dirty="0">
                          <a:latin typeface="Arial" pitchFamily="34" charset="0"/>
                          <a:ea typeface="黑体" pitchFamily="49" charset="-122"/>
                          <a:cs typeface="Arial" pitchFamily="34" charset="0"/>
                        </a:rPr>
                        <a:t>节</a:t>
                      </a:r>
                      <a:endParaRPr lang="zh-CN" sz="1100" kern="100" dirty="0">
                        <a:latin typeface="Arial" pitchFamily="34" charset="0"/>
                        <a:ea typeface="黑体" pitchFamily="49" charset="-122"/>
                        <a:cs typeface="Arial" pitchFamily="34" charset="0"/>
                      </a:endParaRPr>
                    </a:p>
                  </a:txBody>
                  <a:tcPr marL="43980" marR="439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100" kern="100" dirty="0">
                          <a:latin typeface="Arial" pitchFamily="34" charset="0"/>
                          <a:ea typeface="黑体" pitchFamily="49" charset="-122"/>
                          <a:cs typeface="Arial" pitchFamily="34" charset="0"/>
                        </a:rPr>
                        <a:t>主要内容</a:t>
                      </a:r>
                    </a:p>
                  </a:txBody>
                  <a:tcPr marL="43980" marR="439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84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100" kern="100" dirty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3980" marR="439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1100" kern="100" dirty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3980" marR="439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84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100" kern="100" dirty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3980" marR="439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1100" kern="100" dirty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3980" marR="439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84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100" kern="100" dirty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3980" marR="439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1100" kern="100" dirty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3980" marR="439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584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100" kern="100" dirty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3980" marR="439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1100" kern="100" dirty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3980" marR="439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84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100" kern="100" dirty="0"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3980" marR="439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1100" kern="100" dirty="0"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3980" marR="439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84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100" kern="100" dirty="0"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3980" marR="439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1100" kern="100" dirty="0"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3980" marR="439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84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100" kern="100" dirty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3980" marR="439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1100" kern="100" dirty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3980" marR="439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84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100" kern="100" dirty="0"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3980" marR="439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1100" kern="100" dirty="0"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3980" marR="439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84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100" kern="100" dirty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3980" marR="439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1100" kern="100" dirty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3980" marR="439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84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100" kern="100" dirty="0"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3980" marR="439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1100" kern="100" dirty="0"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3980" marR="439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584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100" kern="100" dirty="0"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3980" marR="439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1100" kern="100" dirty="0"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3980" marR="439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584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sz="1100" kern="100" dirty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3980" marR="439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1100" kern="100" dirty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3980" marR="439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584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100" kern="100" dirty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3980" marR="439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sz="1100" kern="100" dirty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3980" marR="439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23528" y="123478"/>
            <a:ext cx="83526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Arial" pitchFamily="34" charset="0"/>
                <a:ea typeface="黑体" pitchFamily="49" charset="-122"/>
                <a:cs typeface="Arial" pitchFamily="34" charset="0"/>
              </a:rPr>
              <a:t>《</a:t>
            </a:r>
            <a:r>
              <a:rPr lang="zh-CN" altLang="en-US" sz="2800" b="1" dirty="0" smtClean="0">
                <a:solidFill>
                  <a:srgbClr val="FF0000"/>
                </a:solidFill>
                <a:latin typeface="Arial" pitchFamily="34" charset="0"/>
                <a:ea typeface="黑体" pitchFamily="49" charset="-122"/>
                <a:cs typeface="Arial" pitchFamily="34" charset="0"/>
              </a:rPr>
              <a:t>计算机网络原理</a:t>
            </a:r>
            <a:r>
              <a:rPr lang="en-US" altLang="zh-CN" sz="2800" b="1" dirty="0" smtClean="0">
                <a:solidFill>
                  <a:srgbClr val="FF0000"/>
                </a:solidFill>
                <a:latin typeface="Arial" pitchFamily="34" charset="0"/>
                <a:ea typeface="黑体" pitchFamily="49" charset="-122"/>
                <a:cs typeface="Arial" pitchFamily="34" charset="0"/>
              </a:rPr>
              <a:t>》</a:t>
            </a:r>
            <a:r>
              <a:rPr lang="zh-CN" altLang="en-US" sz="2800" b="1" dirty="0">
                <a:solidFill>
                  <a:srgbClr val="FF0000"/>
                </a:solidFill>
                <a:latin typeface="Arial" pitchFamily="34" charset="0"/>
                <a:ea typeface="黑体" pitchFamily="49" charset="-122"/>
                <a:cs typeface="Arial" pitchFamily="34" charset="0"/>
              </a:rPr>
              <a:t>课程介绍</a:t>
            </a:r>
          </a:p>
        </p:txBody>
      </p:sp>
      <p:sp>
        <p:nvSpPr>
          <p:cNvPr id="9" name="矩形 8"/>
          <p:cNvSpPr/>
          <p:nvPr/>
        </p:nvSpPr>
        <p:spPr>
          <a:xfrm>
            <a:off x="3671754" y="627534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dirty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教学内容一览表</a:t>
            </a:r>
          </a:p>
        </p:txBody>
      </p:sp>
    </p:spTree>
    <p:extLst>
      <p:ext uri="{BB962C8B-B14F-4D97-AF65-F5344CB8AC3E}">
        <p14:creationId xmlns:p14="http://schemas.microsoft.com/office/powerpoint/2010/main" val="3671855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5183D58-648D-4475-BEF8-624F48514A30}" type="slidenum">
              <a:rPr lang="zh-CN" altLang="en-US" sz="1400" b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pPr/>
              <a:t>3</a:t>
            </a:fld>
            <a:endParaRPr lang="zh-CN" altLang="en-US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850" y="1099259"/>
            <a:ext cx="4248150" cy="3272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  <a:spcBef>
                <a:spcPts val="200"/>
              </a:spcBef>
              <a:spcAft>
                <a:spcPts val="200"/>
              </a:spcAft>
            </a:pPr>
            <a:r>
              <a:rPr lang="zh-CN" altLang="en-US" sz="1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教材：</a:t>
            </a:r>
            <a:endParaRPr lang="en-US" altLang="zh-CN" sz="18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ts val="2400"/>
              </a:lnSpc>
              <a:spcBef>
                <a:spcPts val="200"/>
              </a:spcBef>
              <a:spcAft>
                <a:spcPts val="200"/>
              </a:spcAft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</a:pPr>
            <a:endParaRPr lang="en-US" altLang="zh-CN" sz="18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ts val="2400"/>
              </a:lnSpc>
              <a:spcBef>
                <a:spcPts val="200"/>
              </a:spcBef>
              <a:spcAft>
                <a:spcPts val="200"/>
              </a:spcAft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</a:pPr>
            <a:endParaRPr lang="en-US" altLang="zh-CN" sz="18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ts val="2400"/>
              </a:lnSpc>
              <a:spcBef>
                <a:spcPts val="200"/>
              </a:spcBef>
              <a:spcAft>
                <a:spcPts val="200"/>
              </a:spcAft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</a:pPr>
            <a:endParaRPr lang="en-US" altLang="zh-CN" sz="18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ts val="2400"/>
              </a:lnSpc>
              <a:spcBef>
                <a:spcPts val="200"/>
              </a:spcBef>
              <a:spcAft>
                <a:spcPts val="200"/>
              </a:spcAft>
            </a:pPr>
            <a:r>
              <a:rPr lang="zh-CN" altLang="en-US" sz="1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课程资源：</a:t>
            </a:r>
            <a:endParaRPr lang="en-US" altLang="zh-CN" sz="18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ts val="2400"/>
              </a:lnSpc>
              <a:spcBef>
                <a:spcPts val="200"/>
              </a:spcBef>
              <a:spcAft>
                <a:spcPts val="200"/>
              </a:spcAft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</a:pPr>
            <a:endParaRPr lang="en-US" altLang="zh-CN" sz="18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ts val="2400"/>
              </a:lnSpc>
              <a:spcBef>
                <a:spcPts val="200"/>
              </a:spcBef>
              <a:spcAft>
                <a:spcPts val="200"/>
              </a:spcAft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</a:pPr>
            <a:endParaRPr lang="en-US" altLang="zh-CN" sz="18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ts val="2400"/>
              </a:lnSpc>
              <a:spcBef>
                <a:spcPts val="200"/>
              </a:spcBef>
              <a:spcAft>
                <a:spcPts val="200"/>
              </a:spcAft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</a:pPr>
            <a:endParaRPr lang="en-US" altLang="zh-CN" sz="18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ts val="2400"/>
              </a:lnSpc>
              <a:spcBef>
                <a:spcPts val="200"/>
              </a:spcBef>
              <a:spcAft>
                <a:spcPts val="200"/>
              </a:spcAft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</a:pPr>
            <a:endParaRPr lang="en-US" altLang="zh-CN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104314"/>
            <a:ext cx="83526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Arial" pitchFamily="34" charset="0"/>
                <a:ea typeface="黑体" pitchFamily="49" charset="-122"/>
                <a:cs typeface="Arial" pitchFamily="34" charset="0"/>
              </a:rPr>
              <a:t>《</a:t>
            </a:r>
            <a:r>
              <a:rPr lang="zh-CN" altLang="en-US" sz="2800" b="1" dirty="0" smtClean="0">
                <a:solidFill>
                  <a:srgbClr val="FF0000"/>
                </a:solidFill>
                <a:latin typeface="Arial" pitchFamily="34" charset="0"/>
                <a:ea typeface="黑体" pitchFamily="49" charset="-122"/>
                <a:cs typeface="Arial" pitchFamily="34" charset="0"/>
              </a:rPr>
              <a:t>计算机网络原理</a:t>
            </a:r>
            <a:r>
              <a:rPr lang="en-US" altLang="zh-CN" sz="2800" b="1" dirty="0" smtClean="0">
                <a:solidFill>
                  <a:srgbClr val="FF0000"/>
                </a:solidFill>
                <a:latin typeface="Arial" pitchFamily="34" charset="0"/>
                <a:ea typeface="黑体" pitchFamily="49" charset="-122"/>
                <a:cs typeface="Arial" pitchFamily="34" charset="0"/>
              </a:rPr>
              <a:t>》</a:t>
            </a:r>
            <a:r>
              <a:rPr lang="zh-CN" altLang="en-US" sz="2800" b="1" dirty="0">
                <a:solidFill>
                  <a:srgbClr val="FF0000"/>
                </a:solidFill>
                <a:latin typeface="Arial" pitchFamily="34" charset="0"/>
                <a:ea typeface="黑体" pitchFamily="49" charset="-122"/>
                <a:cs typeface="Arial" pitchFamily="34" charset="0"/>
              </a:rPr>
              <a:t>课程介绍</a:t>
            </a:r>
          </a:p>
        </p:txBody>
      </p:sp>
    </p:spTree>
    <p:extLst>
      <p:ext uri="{BB962C8B-B14F-4D97-AF65-F5344CB8AC3E}">
        <p14:creationId xmlns:p14="http://schemas.microsoft.com/office/powerpoint/2010/main" val="1434854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104314"/>
            <a:ext cx="83526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Arial" pitchFamily="34" charset="0"/>
                <a:ea typeface="黑体" pitchFamily="49" charset="-122"/>
                <a:cs typeface="Arial" pitchFamily="34" charset="0"/>
              </a:rPr>
              <a:t>教学内容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5183D58-648D-4475-BEF8-624F48514A30}" type="slidenum">
              <a:rPr lang="zh-CN" altLang="en-US" sz="1400" b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pPr/>
              <a:t>4</a:t>
            </a:fld>
            <a:endParaRPr lang="zh-CN" altLang="en-US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4219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123478"/>
            <a:ext cx="8352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Arial" pitchFamily="34" charset="0"/>
                <a:ea typeface="黑体" pitchFamily="49" charset="-122"/>
                <a:cs typeface="Arial" pitchFamily="34" charset="0"/>
              </a:rPr>
              <a:t>1.1  ******</a:t>
            </a:r>
            <a:endParaRPr lang="zh-CN" altLang="en-US" sz="2800" b="1" dirty="0">
              <a:solidFill>
                <a:srgbClr val="FF0000"/>
              </a:solidFill>
              <a:latin typeface="Arial" pitchFamily="34" charset="0"/>
              <a:ea typeface="黑体" pitchFamily="49" charset="-122"/>
              <a:cs typeface="Arial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5183D58-648D-4475-BEF8-624F48514A30}" type="slidenum">
              <a:rPr lang="zh-CN" altLang="en-US" sz="1400" b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pPr/>
              <a:t>5</a:t>
            </a:fld>
            <a:endParaRPr lang="zh-CN" altLang="en-US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0766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5000">
              <a:srgbClr val="E6E6E6"/>
            </a:gs>
            <a:gs pos="25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969888"/>
            <a:ext cx="9144000" cy="1285940"/>
          </a:xfrm>
          <a:prstGeom prst="rect">
            <a:avLst/>
          </a:prstGeom>
          <a:solidFill>
            <a:srgbClr val="28A9D6"/>
          </a:solidFill>
          <a:ln>
            <a:noFill/>
          </a:ln>
          <a:effectLst/>
        </p:spPr>
        <p:txBody>
          <a:bodyPr vert="horz" wrap="square" lIns="94331" tIns="47165" rIns="94331" bIns="47165" numCol="1" anchor="t" anchorCtr="0" compatLnSpc="1">
            <a:prstTxWarp prst="textNoShape">
              <a:avLst/>
            </a:prstTxWarp>
          </a:bodyPr>
          <a:lstStyle/>
          <a:p>
            <a:endParaRPr lang="zh-CN" altLang="en-US" sz="1900"/>
          </a:p>
        </p:txBody>
      </p:sp>
      <p:cxnSp>
        <p:nvCxnSpPr>
          <p:cNvPr id="25" name="直接连接符 24"/>
          <p:cNvCxnSpPr/>
          <p:nvPr/>
        </p:nvCxnSpPr>
        <p:spPr>
          <a:xfrm>
            <a:off x="0" y="3280209"/>
            <a:ext cx="9144000" cy="0"/>
          </a:xfrm>
          <a:prstGeom prst="line">
            <a:avLst/>
          </a:prstGeom>
          <a:ln w="19050">
            <a:solidFill>
              <a:srgbClr val="28A9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13"/>
          <p:cNvSpPr txBox="1"/>
          <p:nvPr/>
        </p:nvSpPr>
        <p:spPr>
          <a:xfrm>
            <a:off x="2907656" y="2116577"/>
            <a:ext cx="3328694" cy="93321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0747" tIns="35375" rIns="70747" bIns="35375" rtlCol="0">
            <a:spAutoFit/>
          </a:bodyPr>
          <a:lstStyle/>
          <a:p>
            <a:pPr algn="ctr"/>
            <a:r>
              <a:rPr lang="zh-CN" altLang="en-US" sz="5600" b="1" dirty="0">
                <a:ln w="3175">
                  <a:solidFill>
                    <a:srgbClr val="31A5D7"/>
                  </a:solidFill>
                </a:ln>
                <a:solidFill>
                  <a:schemeClr val="bg1"/>
                </a:solidFill>
                <a:latin typeface="Copperplate Gothic Bold" panose="020E0705020206020404" pitchFamily="34" charset="0"/>
                <a:ea typeface="华康俪金黑W8" pitchFamily="49" charset="-122"/>
              </a:rPr>
              <a:t>谢谢聆听！</a:t>
            </a:r>
            <a:endParaRPr lang="zh-CN" altLang="en-US" sz="8900" b="1" dirty="0">
              <a:ln w="3175">
                <a:solidFill>
                  <a:srgbClr val="31A5D7"/>
                </a:solidFill>
              </a:ln>
              <a:solidFill>
                <a:schemeClr val="bg1"/>
              </a:solidFill>
              <a:latin typeface="华康俪金黑W8" pitchFamily="49" charset="-122"/>
              <a:ea typeface="华康俪金黑W8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3596607"/>
            <a:ext cx="9143346" cy="108935"/>
            <a:chOff x="0" y="4795475"/>
            <a:chExt cx="4320000" cy="145246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0" y="4795475"/>
              <a:ext cx="4320000" cy="12674"/>
            </a:xfrm>
            <a:prstGeom prst="line">
              <a:avLst/>
            </a:prstGeom>
            <a:ln w="3175">
              <a:solidFill>
                <a:srgbClr val="28A9D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0" y="4861761"/>
              <a:ext cx="4320000" cy="12674"/>
            </a:xfrm>
            <a:prstGeom prst="line">
              <a:avLst/>
            </a:prstGeom>
            <a:ln w="3175">
              <a:solidFill>
                <a:srgbClr val="28A9D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0" y="4928047"/>
              <a:ext cx="4320000" cy="12674"/>
            </a:xfrm>
            <a:prstGeom prst="line">
              <a:avLst/>
            </a:prstGeom>
            <a:ln w="3175">
              <a:solidFill>
                <a:srgbClr val="28A9D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995933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2014年年终总结">
      <a:majorFont>
        <a:latin typeface="Copperplate Gothic Bold"/>
        <a:ea typeface="微软雅黑"/>
        <a:cs typeface=""/>
      </a:majorFont>
      <a:minorFont>
        <a:latin typeface="Copperplate Gothic Bold"/>
        <a:ea typeface="微软雅黑"/>
        <a:cs typeface=""/>
      </a:minorFont>
    </a:fontScheme>
    <a:fmtScheme name="Book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30000"/>
                <a:shade val="100000"/>
                <a:hueMod val="100000"/>
                <a:satMod val="100000"/>
              </a:schemeClr>
            </a:gs>
            <a:gs pos="80000">
              <a:schemeClr val="phClr">
                <a:tint val="7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7200000" scaled="1"/>
        </a:gradFill>
        <a:gradFill rotWithShape="1">
          <a:gsLst>
            <a:gs pos="0">
              <a:schemeClr val="phClr">
                <a:tint val="80000"/>
                <a:shade val="100000"/>
                <a:hueMod val="100000"/>
                <a:satMod val="100000"/>
              </a:schemeClr>
            </a:gs>
            <a:gs pos="30000">
              <a:schemeClr val="phClr">
                <a:tint val="10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50000"/>
                <a:hueMod val="100000"/>
                <a:satMod val="100000"/>
              </a:schemeClr>
            </a:gs>
          </a:gsLst>
          <a:lin ang="1800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  <a:scene3d>
            <a:camera prst="orthographicFront">
              <a:rot lat="0" lon="0" rev="0"/>
            </a:camera>
            <a:lightRig rig="morning" dir="bl"/>
          </a:scene3d>
          <a:sp3d extrusionH="222250" contourW="25400" prstMaterial="matte">
            <a:bevelT w="38100" h="38100" prst="softRound"/>
            <a:bevelB/>
            <a:extrusionClr>
              <a:srgbClr val="FF0000"/>
            </a:extrusionClr>
            <a:contourClr>
              <a:schemeClr val="accent3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  <a:scene3d>
            <a:camera prst="orthographicFront" fov="0">
              <a:rot lat="0" lon="0" rev="0"/>
            </a:camera>
            <a:lightRig rig="soft" dir="bl">
              <a:rot lat="0" lon="0" rev="0"/>
            </a:lightRig>
          </a:scene3d>
          <a:sp3d prstMaterial="plastic">
            <a:bevelT w="38100" h="381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5214</TotalTime>
  <Words>45</Words>
  <Application>Microsoft Office PowerPoint</Application>
  <PresentationFormat>全屏显示(16:9)</PresentationFormat>
  <Paragraphs>24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Copperplate Gothic Bold</vt:lpstr>
      <vt:lpstr>Calibri</vt:lpstr>
      <vt:lpstr>微软雅黑</vt:lpstr>
      <vt:lpstr>Wingdings</vt:lpstr>
      <vt:lpstr>黑体</vt:lpstr>
      <vt:lpstr>华康俪金黑W8</vt:lpstr>
      <vt:lpstr>Arial</vt:lpstr>
      <vt:lpstr>宋体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多吉</dc:creator>
  <cp:lastModifiedBy>haohao</cp:lastModifiedBy>
  <cp:revision>521</cp:revision>
  <dcterms:created xsi:type="dcterms:W3CDTF">2014-01-11T15:22:26Z</dcterms:created>
  <dcterms:modified xsi:type="dcterms:W3CDTF">2019-08-09T10:45:09Z</dcterms:modified>
</cp:coreProperties>
</file>